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gZDOvOgoTMJc8RlHMksidEWvS9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customschemas.google.com/relationships/presentationmetadata" Target="meta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p4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50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50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0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Google Shape;16;p50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50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18" name="Google Shape;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51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51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51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5" name="Google Shape;2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48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hyperlink" Target="https://aws.amazon.com/blogs/database/choosing-the-right-dynamodb-partition-ke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hyperlink" Target="https://docs.aws.amazon.com/amazondynamodb/latest/developerguide/GSI.html" TargetMode="External"/><Relationship Id="rId6" Type="http://schemas.openxmlformats.org/officeDocument/2006/relationships/hyperlink" Target="https://docs.aws.amazon.com/amazondynamodb/latest/developerguide/LSI.html" TargetMode="External"/><Relationship Id="rId7" Type="http://schemas.openxmlformats.org/officeDocument/2006/relationships/image" Target="../media/image58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hyperlink" Target="https://www.youtube.com/watch?v=ZMkLhD8OxYQ" TargetMode="External"/><Relationship Id="rId5" Type="http://schemas.openxmlformats.org/officeDocument/2006/relationships/hyperlink" Target="https://www.youtube.com/watch?v=sphOT_e4WJ8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hyperlink" Target="https://www.youtube.com/watch?v=a5foTVaAkq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ws.amazon.com/dynamodb/pricing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ocs.aws.amazon.com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t/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/>
          <p:nvPr/>
        </p:nvSpPr>
        <p:spPr>
          <a:xfrm>
            <a:off x="1200151" y="2370386"/>
            <a:ext cx="8629649" cy="1211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Global Secondary Index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9925" y="3352800"/>
            <a:ext cx="9705975" cy="360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851" y="7202121"/>
            <a:ext cx="7753350" cy="489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2151" y="7569503"/>
            <a:ext cx="13554258" cy="415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/>
          <p:nvPr/>
        </p:nvSpPr>
        <p:spPr>
          <a:xfrm>
            <a:off x="1200151" y="2370386"/>
            <a:ext cx="8782049" cy="81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the Global Secondary Index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1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650" y="3181350"/>
            <a:ext cx="16224250" cy="89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/>
        </p:nvSpPr>
        <p:spPr>
          <a:xfrm>
            <a:off x="1200151" y="2370386"/>
            <a:ext cx="8782049" cy="9974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key &amp; Sort key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index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Query/Scan/PartiQL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/>
        </p:nvSpPr>
        <p:spPr>
          <a:xfrm>
            <a:off x="1200151" y="2370386"/>
            <a:ext cx="19316699" cy="927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is made of Tables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table has a Primary Key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number of items (rows)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10267951" y="2370386"/>
            <a:ext cx="11315699" cy="8621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 (Row)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Including: list of attributes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types supported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Scalar Types: String, Number, Binary, Boolean, Null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Types: List, Map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Types: String Set, Number Set, Binary Set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size of an item is 400KB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/>
        </p:nvSpPr>
        <p:spPr>
          <a:xfrm>
            <a:off x="1200151" y="2370386"/>
            <a:ext cx="14649449" cy="9231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key &amp; Sort key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stores data as groups of items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Items are distributed across 10-GB storage units, called partitions (physical storage internal to DynamoDB)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table has one or more partitions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supports two types of primary keys: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key (Similar to primary key in RDS)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key &amp; Sort key (composite primary key)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3100" y="1634773"/>
            <a:ext cx="5858091" cy="4346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ocs.aws.amazon.com/amazondynamodb/latest/developerguide/images/HowItWorksPartitionKeySortKey.png" id="148" name="Google Shape;1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58445" y="6286499"/>
            <a:ext cx="8107399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/>
        </p:nvSpPr>
        <p:spPr>
          <a:xfrm>
            <a:off x="1200151" y="2370386"/>
            <a:ext cx="12020549" cy="8259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key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primary key, but items can be the same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table that has only a partition key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 key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 or search for items with the same Partition key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4980" y="2443161"/>
            <a:ext cx="4071783" cy="427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0796" y="1776410"/>
            <a:ext cx="4070234" cy="751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15653832" y="9331074"/>
            <a:ext cx="43460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key - PersonID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19734615" y="10992513"/>
            <a:ext cx="4838700" cy="1214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key - Artist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 key - SongTitle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02500" y="1844798"/>
            <a:ext cx="4264830" cy="915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/>
          <p:nvPr/>
        </p:nvSpPr>
        <p:spPr>
          <a:xfrm>
            <a:off x="10339692" y="12013912"/>
            <a:ext cx="31858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/>
        </p:nvSpPr>
        <p:spPr>
          <a:xfrm>
            <a:off x="1200151" y="2370386"/>
            <a:ext cx="13485091" cy="534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index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Lets you query the data in the table using an alternate key, in addition to queries against the primary key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Synchronization Between Tables and Indexes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create multiple indexes</a:t>
            </a:r>
            <a:endParaRPr/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8070" y="1988976"/>
            <a:ext cx="9111744" cy="87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/>
          <p:nvPr/>
        </p:nvSpPr>
        <p:spPr>
          <a:xfrm>
            <a:off x="14685242" y="10744863"/>
            <a:ext cx="4838700" cy="1214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key - Artist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 key - SongTitle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19523942" y="10687296"/>
            <a:ext cx="4838700" cy="58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GenreAlbumTitle Index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5291286" y="11563350"/>
            <a:ext cx="1375871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https://docs.aws.amazon.com/amazondynamodb/latest/developerguide/HowItWorks.CoreComponents.html#HowItWorks.CoreComponents.SecondaryIndexes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200151" y="2370386"/>
            <a:ext cx="23183849" cy="919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types: 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secondary index (LSI)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index that has the same partition key as the table, but a different sort key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You could have an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History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with a Partition key of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id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 Sort key of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date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a secondary index range key on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destination city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You can use a Local Secondary Index to find all orders delivered to a particular city using a simple query for a given customer id.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secondary index (GSI)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index with a partition key and sort key that can be different from those on the table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In the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History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example, you can create a global index on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zip code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so that you can find all orders delivered to a particular zip code across all customers. Global Secondary Indexes allow you to retrieve items based on any desired attribute.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200151" y="2370386"/>
            <a:ext cx="3562349" cy="98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337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&#10;                GameScores table containing a list of user id, title, score, date, and&#10;                    wins/losses.&#10;            " id="183" name="Google Shape;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599" y="4457700"/>
            <a:ext cx="6927463" cy="4208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ocs.aws.amazon.com/amazondynamodb/latest/developerguide/images/GSI_06.png" id="184" name="Google Shape;18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996" y="4059733"/>
            <a:ext cx="4694483" cy="442731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2494904" y="8657362"/>
            <a:ext cx="19062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1619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table</a:t>
            </a:r>
            <a:endParaRPr b="1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1809750" y="9242137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https://docs.aws.amazon.com/amazondynamodb/latest/developerguide/GSI.html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13523192" y="9346342"/>
            <a:ext cx="884150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https://docs.aws.amazon.com/amazondynamodb/latest/developerguide/LSI.html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7308454" y="8572206"/>
            <a:ext cx="41761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1619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Secondary Index</a:t>
            </a:r>
            <a:endParaRPr b="1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&#10;                Thread table containing a list of forum names, subjects, last post time, and&#10;                    number of replies.&#10;            " id="189" name="Google Shape;18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92000" y="4294911"/>
            <a:ext cx="6210300" cy="4524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                LastPostIndex table containing a list of forum names, last post times,&#10;                    subjects, and replies.&#10;                " id="190" name="Google Shape;190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02299" y="4186472"/>
            <a:ext cx="5314951" cy="44708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18827821" y="8666320"/>
            <a:ext cx="39709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1619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Secondary Index</a:t>
            </a:r>
            <a:endParaRPr b="1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4496404" y="8666320"/>
            <a:ext cx="19062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1619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table</a:t>
            </a:r>
            <a:endParaRPr b="1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&amp; NoSQL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" name="Google Shape;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9827" y="3114155"/>
            <a:ext cx="9124173" cy="49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"/>
          <p:cNvSpPr/>
          <p:nvPr/>
        </p:nvSpPr>
        <p:spPr>
          <a:xfrm>
            <a:off x="10176391" y="10306050"/>
            <a:ext cx="336815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 - Table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Document - Row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- Field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" name="Google Shape;4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349" y="3114155"/>
            <a:ext cx="14934838" cy="719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/>
        </p:nvSpPr>
        <p:spPr>
          <a:xfrm>
            <a:off x="1200151" y="2370386"/>
            <a:ext cx="10930117" cy="993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items based on Partition Key &amp; Sort Key (Table or Secondary Index)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sort, filter, paging, count, ...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Reads every item in table or secondary index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of 1 MB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sort, filter, paging, count, ...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0350" y="7758334"/>
            <a:ext cx="7668695" cy="317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20351" y="2370386"/>
            <a:ext cx="7668695" cy="397247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/>
          <p:nvPr/>
        </p:nvSpPr>
        <p:spPr>
          <a:xfrm>
            <a:off x="17948602" y="6050477"/>
            <a:ext cx="12121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1619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endParaRPr b="1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18063216" y="10930602"/>
            <a:ext cx="9829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1619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</a:t>
            </a:r>
            <a:endParaRPr b="1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/>
        </p:nvSpPr>
        <p:spPr>
          <a:xfrm>
            <a:off x="1200152" y="2370386"/>
            <a:ext cx="7851252" cy="8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PartiQL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items with SQL syntax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Select(where, orderby, subquery)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Insert, Update, Delete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Export to CSV file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6375" y="2503736"/>
            <a:ext cx="10696575" cy="604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/>
        </p:nvSpPr>
        <p:spPr>
          <a:xfrm>
            <a:off x="1200151" y="2370386"/>
            <a:ext cx="9027581" cy="10545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Settings for Table/Secondary index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class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Read/write Consistency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Read/write capacity mode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writes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Expiring Items by Time to Live</a:t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12477751" y="2370386"/>
            <a:ext cx="9027581" cy="10545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– Restore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/>
        </p:nvSpPr>
        <p:spPr>
          <a:xfrm>
            <a:off x="1200151" y="2370386"/>
            <a:ext cx="11334749" cy="927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class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Standard, Standard-IA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Capacity unit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unit of measurement of request volume of requests to access the DB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 capacity unit (RCU)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capacity unit (WCU)</a:t>
            </a:r>
            <a:endParaRPr/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1769" y="2370386"/>
            <a:ext cx="9722515" cy="27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2219" y="5648324"/>
            <a:ext cx="10231046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/>
        </p:nvSpPr>
        <p:spPr>
          <a:xfrm>
            <a:off x="1200149" y="2046536"/>
            <a:ext cx="11296651" cy="1123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 Consistency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Eventual Consistent (Default)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Since data is replicated between zones 🡺 you can get old data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Strongly Consistent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Make sure to always read the latest data, higher price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Transactional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Consistency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Transactional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/>
        </p:nvSpPr>
        <p:spPr>
          <a:xfrm>
            <a:off x="1200149" y="2332286"/>
            <a:ext cx="13525501" cy="10259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Read/write capacity mode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On-demand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based on read/write capacity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based on workload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Provisioned (Default)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 read/write capacity unit 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based on workload</a:t>
            </a:r>
            <a:endParaRPr/>
          </a:p>
        </p:txBody>
      </p:sp>
      <p:sp>
        <p:nvSpPr>
          <p:cNvPr id="242" name="Google Shape;242;p2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73350" y="2332286"/>
            <a:ext cx="8198440" cy="6983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49" y="3120323"/>
            <a:ext cx="9931539" cy="655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/>
          <p:nvPr/>
        </p:nvSpPr>
        <p:spPr>
          <a:xfrm>
            <a:off x="10227732" y="9384049"/>
            <a:ext cx="37417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1619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capacity</a:t>
            </a:r>
            <a:endParaRPr b="1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9899" y="4422768"/>
            <a:ext cx="13111383" cy="395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/>
        </p:nvSpPr>
        <p:spPr>
          <a:xfrm>
            <a:off x="1200149" y="2370386"/>
            <a:ext cx="13481051" cy="2139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writes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condition when an item is updated by many requests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8287" y="4509408"/>
            <a:ext cx="7542857" cy="73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95734" y="4547503"/>
            <a:ext cx="7746031" cy="726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/>
        </p:nvSpPr>
        <p:spPr>
          <a:xfrm>
            <a:off x="1200149" y="2370386"/>
            <a:ext cx="11525251" cy="2087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Expiring Items By Time to Live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delete expired items from a table</a:t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724" y="6062203"/>
            <a:ext cx="13896975" cy="37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249" y="2370385"/>
            <a:ext cx="7391401" cy="951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1200151" y="2370386"/>
            <a:ext cx="22308031" cy="814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NoSQL database (similar to MongoDB), a proprietary technology from AWS (not open sourced)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Slower than MongoDB, the DynamoDB community is also smaller, DynamoDB for using AWS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Fast &amp; flexiable, storing data in SSD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Millions of requests per seconds, trillions of row, hundreds of TB for storage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Auto scaling based on massive workloads, distributed database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Integrated with IAM for security, authorization and administration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3309937" y="11961440"/>
            <a:ext cx="17840325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https://docs.aws.amazon.com/amazondynamodb/latest/developerguide/Introduction.html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/>
        </p:nvSpPr>
        <p:spPr>
          <a:xfrm>
            <a:off x="1200151" y="2370386"/>
            <a:ext cx="13521173" cy="993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does not encrypt each item in the table 🡺 you must use client-side library to encrypt items before saving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- Restore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On-demand backup: manual snapshot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Point-in-Time Recovery (PITR): automatic snapshot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export to S3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via CloudWatch, create alarm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1324" y="2370387"/>
            <a:ext cx="9567426" cy="300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21324" y="5821114"/>
            <a:ext cx="9567425" cy="496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1200152" y="2370386"/>
            <a:ext cx="14591783" cy="676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DynamoDB Accelerator (DAX)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In-memory cache for DynamoDB &amp; Application, help increase performance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reading request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Microseconds latency for cached data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IAM role to allow DAX cluster to read/write DynamoDB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8499" y="2370386"/>
            <a:ext cx="8133459" cy="624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7448" y="9133136"/>
            <a:ext cx="8658633" cy="3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/>
        </p:nvSpPr>
        <p:spPr>
          <a:xfrm>
            <a:off x="1200151" y="2370386"/>
            <a:ext cx="9027581" cy="1363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item cache, query cache</a:t>
            </a:r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922" y="3314700"/>
            <a:ext cx="8549838" cy="77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0333" y="4495801"/>
            <a:ext cx="11382982" cy="554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/>
          <p:nvPr/>
        </p:nvSpPr>
        <p:spPr>
          <a:xfrm>
            <a:off x="6362767" y="11126748"/>
            <a:ext cx="20441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 cache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16905134" y="9937518"/>
            <a:ext cx="22733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cache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8125" y="4105275"/>
            <a:ext cx="16287750" cy="71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1200151" y="2370386"/>
            <a:ext cx="9027581" cy="1363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/>
        </p:nvSpPr>
        <p:spPr>
          <a:xfrm>
            <a:off x="1200151" y="2370386"/>
            <a:ext cx="8229599" cy="906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DAX &amp; ElastiCache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2399" y="3614351"/>
            <a:ext cx="10602151" cy="495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/>
        </p:nvSpPr>
        <p:spPr>
          <a:xfrm>
            <a:off x="1200151" y="2370386"/>
            <a:ext cx="2914649" cy="1191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</a:t>
            </a:r>
            <a:endParaRPr/>
          </a:p>
        </p:txBody>
      </p:sp>
      <p:sp>
        <p:nvSpPr>
          <p:cNvPr id="319" name="Google Shape;319;p3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346" y="4441054"/>
            <a:ext cx="9378473" cy="483389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/>
          <p:nvPr/>
        </p:nvSpPr>
        <p:spPr>
          <a:xfrm>
            <a:off x="7173509" y="9556463"/>
            <a:ext cx="95141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https://www.youtube.com/watch?v=ZMkLhD8OxYQ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https://www.youtube.com/watch?v=sphOT_e4WJ8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/>
        </p:nvSpPr>
        <p:spPr>
          <a:xfrm>
            <a:off x="1200152" y="2370386"/>
            <a:ext cx="11069013" cy="10202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DynamoDB Stream  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for streaming data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Item-level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Retention for up to 24 hours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with thousands of updates per second 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 Application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real-time changes in database</a:t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8096" y="2370386"/>
            <a:ext cx="10905740" cy="738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0875" y="2995612"/>
            <a:ext cx="17014806" cy="782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/>
        </p:nvSpPr>
        <p:spPr>
          <a:xfrm>
            <a:off x="1200152" y="2370386"/>
            <a:ext cx="19945348" cy="6229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Global tables 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a DynamoDB table accessible with low latency in multiple-regions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can READ and WRITE to the table in any region (Two-way replication)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enable DynamoDB Streams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support Strongly Consistent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1295" y="8599988"/>
            <a:ext cx="7787306" cy="3337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22787" y="8599988"/>
            <a:ext cx="10635931" cy="326787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9"/>
          <p:cNvSpPr/>
          <p:nvPr/>
        </p:nvSpPr>
        <p:spPr>
          <a:xfrm>
            <a:off x="6786516" y="12006942"/>
            <a:ext cx="108109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https://www.youtube.com/watch?v=a5foTVaAkqg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200151" y="2370386"/>
            <a:ext cx="13708041" cy="5130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Usecase: e-commerce application, storing session state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Regional service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Price: </a:t>
            </a:r>
            <a:r>
              <a:rPr b="0" i="0" lang="en-US" sz="4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https://aws.amazon.com/dynamodb/pricing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1200151" y="2370386"/>
            <a:ext cx="19113419" cy="6681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NoSQL database, a proprietary technology from AWS 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Millions of requests per seconds, trillions of row, hundreds of TB for storage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based on massive workloads, distributed database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Usecase: e-commerce application, storing session state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Components: Table, Item, Partition key &amp; Sort key, Secondary index</a:t>
            </a:r>
            <a:endParaRPr/>
          </a:p>
          <a:p>
            <a:pPr indent="-261302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2"/>
          <p:cNvSpPr txBox="1"/>
          <p:nvPr/>
        </p:nvSpPr>
        <p:spPr>
          <a:xfrm>
            <a:off x="1200151" y="1905000"/>
            <a:ext cx="21736049" cy="1083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class: Standard/Standard-IA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Read/write Consistency: Eventual Consistent/Strongly Consistent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Read/write capacity mode: On-demand/Provisioned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writes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Expiring Items by Time to Live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Encryption: only support client-side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- Restore: On-demand backup/Enable Point-in-Time Recovery (PITR)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Monitoring: CloudWatch, create alarm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1200151" y="2370386"/>
            <a:ext cx="21736049" cy="10370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Accelerator (DAX)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In-memory cache for DynamoDB &amp; Application, help increase performance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IAM role to allow DAX cluster to read/write DynamoDB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item cache, query cache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Stream: using for streaming data, Retention for up to 24 hours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Regional service, support global table (Two-way replication)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/>
        </p:nvSpPr>
        <p:spPr>
          <a:xfrm>
            <a:off x="1374774" y="514346"/>
            <a:ext cx="11731626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Noto Sans Symbols"/>
              <a:buNone/>
            </a:pPr>
            <a:r>
              <a:rPr b="1" i="0" lang="en-US" sz="57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Quiz</a:t>
            </a:r>
            <a:endParaRPr b="1" i="0" sz="57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1857376" y="2335126"/>
            <a:ext cx="14737292" cy="2677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Noto Sans Symbols"/>
              <a:buChar char="⮚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</a:t>
            </a: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390" name="Google Shape;390;p47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/>
          <p:nvPr/>
        </p:nvSpPr>
        <p:spPr>
          <a:xfrm>
            <a:off x="1200151" y="2370386"/>
            <a:ext cx="9228639" cy="1001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table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item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item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item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the Partition Key &amp; Sort Key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Global Secondary Index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the Global Secondary Index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 txBox="1"/>
          <p:nvPr/>
        </p:nvSpPr>
        <p:spPr>
          <a:xfrm>
            <a:off x="1200151" y="2370386"/>
            <a:ext cx="5010149" cy="94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table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" y="3169514"/>
            <a:ext cx="7943850" cy="159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7634" y="4827522"/>
            <a:ext cx="5898116" cy="782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2586" y="3314700"/>
            <a:ext cx="10599643" cy="207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3361" y="5873631"/>
            <a:ext cx="10608868" cy="5304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/>
        </p:nvSpPr>
        <p:spPr>
          <a:xfrm>
            <a:off x="1200151" y="2370386"/>
            <a:ext cx="5010149" cy="94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item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4388" y="3314700"/>
            <a:ext cx="9125419" cy="249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6487" y="6232616"/>
            <a:ext cx="5091720" cy="393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7790" y="6232616"/>
            <a:ext cx="5791498" cy="39372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/>
          <p:nvPr/>
        </p:nvSpPr>
        <p:spPr>
          <a:xfrm>
            <a:off x="5507209" y="10262185"/>
            <a:ext cx="12726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14394007" y="10262186"/>
            <a:ext cx="12726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30337" y="6232616"/>
            <a:ext cx="5200194" cy="399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/>
        </p:nvSpPr>
        <p:spPr>
          <a:xfrm>
            <a:off x="1200151" y="2370386"/>
            <a:ext cx="5010149" cy="94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item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3497266" y="9228445"/>
            <a:ext cx="5591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Sorted by Artist and SongTitle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2845" y="3456194"/>
            <a:ext cx="9100018" cy="163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0291" y="5361194"/>
            <a:ext cx="9265126" cy="360063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/>
          <p:nvPr/>
        </p:nvSpPr>
        <p:spPr>
          <a:xfrm>
            <a:off x="13239751" y="2370386"/>
            <a:ext cx="5010149" cy="94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item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12282" y="3314700"/>
            <a:ext cx="8120063" cy="295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12282" y="6438900"/>
            <a:ext cx="8120063" cy="252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12282" y="9141912"/>
            <a:ext cx="8120063" cy="2945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/>
        </p:nvSpPr>
        <p:spPr>
          <a:xfrm>
            <a:off x="1200151" y="2370386"/>
            <a:ext cx="8858249" cy="94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the Partition Key &amp; Sort Key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DynamoDB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6062662" y="10175697"/>
            <a:ext cx="118062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all songs that are associated with the partition key: Artist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594" y="5743584"/>
            <a:ext cx="9100018" cy="163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4582" y="3314700"/>
            <a:ext cx="10053240" cy="649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